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15"/>
  </p:notesMasterIdLst>
  <p:handoutMasterIdLst>
    <p:handoutMasterId r:id="rId16"/>
  </p:handoutMasterIdLst>
  <p:sldIdLst>
    <p:sldId id="348" r:id="rId2"/>
    <p:sldId id="406" r:id="rId3"/>
    <p:sldId id="408" r:id="rId4"/>
    <p:sldId id="412" r:id="rId5"/>
    <p:sldId id="410" r:id="rId6"/>
    <p:sldId id="407" r:id="rId7"/>
    <p:sldId id="384" r:id="rId8"/>
    <p:sldId id="385" r:id="rId9"/>
    <p:sldId id="387" r:id="rId10"/>
    <p:sldId id="409" r:id="rId11"/>
    <p:sldId id="411" r:id="rId12"/>
    <p:sldId id="403" r:id="rId13"/>
    <p:sldId id="414" r:id="rId14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Hanak" initials="EH" lastIdx="23" clrIdx="0">
    <p:extLst>
      <p:ext uri="{19B8F6BF-5375-455C-9EA6-DF929625EA0E}">
        <p15:presenceInfo xmlns:p15="http://schemas.microsoft.com/office/powerpoint/2012/main" userId="S-1-5-21-2042961196-1869548768-1554850252-1876" providerId="AD"/>
      </p:ext>
    </p:extLst>
  </p:cmAuthor>
  <p:cmAuthor id="2" name="Jeffrey Mount" initials="JM" lastIdx="1" clrIdx="2">
    <p:extLst>
      <p:ext uri="{19B8F6BF-5375-455C-9EA6-DF929625EA0E}">
        <p15:presenceInfo xmlns:p15="http://schemas.microsoft.com/office/powerpoint/2012/main" userId="S::jfmount@ucdavis.edu::24bf29e5-6474-40ee-886d-3e357b62d8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F838B"/>
    <a:srgbClr val="E98314"/>
    <a:srgbClr val="4393B1"/>
    <a:srgbClr val="4692A6"/>
    <a:srgbClr val="59AEC8"/>
    <a:srgbClr val="59AE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74939" autoAdjust="0"/>
  </p:normalViewPr>
  <p:slideViewPr>
    <p:cSldViewPr snapToGrid="0" snapToObjects="1">
      <p:cViewPr varScale="1">
        <p:scale>
          <a:sx n="75" d="100"/>
          <a:sy n="75" d="100"/>
        </p:scale>
        <p:origin x="144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938AE40-312A-DA4C-995B-4E5B1E110CD9}" type="datetime1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83DAA35-EBEE-0840-84B0-015896E8B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42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CAC9D68-D648-8645-8BB8-650BEC66E8EF}" type="datetime1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5F71061-2EAD-FF40-8A50-0116D665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69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458">
              <a:defRPr/>
            </a:pPr>
            <a:fld id="{75F71061-2EAD-FF40-8A50-0116D665EC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277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1976 to 2015, the area served by MWD imported an average of 2.2 million acre-feet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nearly 60 percent of all water use (MWD 2016b) (Figure A6). The remainder is supplied from local sources, especially groundwater (more than 80%), but also local surface projects, a growing amount of recycled wastewater, and some desalination.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51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manage droughts, Southern California has invested heavily in water storage. MWD has developed over 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storage capacity since the 1980s, a 15-fold increase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879" lvl="1" indent="-1734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45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Tx/>
              <a:buChar char="-"/>
            </a:pPr>
            <a:r>
              <a:rPr lang="en-US" dirty="0"/>
              <a:t>While impacts were most concentrated in the</a:t>
            </a:r>
            <a:r>
              <a:rPr lang="en-US" baseline="0" dirty="0"/>
              <a:t> north during 2021</a:t>
            </a:r>
          </a:p>
          <a:p>
            <a:pPr marL="173422" indent="-173422">
              <a:buFontTx/>
              <a:buChar char="-"/>
            </a:pPr>
            <a:r>
              <a:rPr lang="en-US" baseline="0" dirty="0"/>
              <a:t>The impacts in 2022 are going to be felt statewide</a:t>
            </a:r>
          </a:p>
          <a:p>
            <a:pPr marL="173422" indent="-173422">
              <a:buFontTx/>
              <a:buChar char="-"/>
            </a:pPr>
            <a:endParaRPr lang="en-US" baseline="0" dirty="0"/>
          </a:p>
          <a:p>
            <a:pPr marL="173422" indent="-173422">
              <a:buFontTx/>
              <a:buChar char="-"/>
            </a:pPr>
            <a:r>
              <a:rPr lang="en-US" baseline="0" dirty="0"/>
              <a:t>Elaborate in city:</a:t>
            </a:r>
          </a:p>
          <a:p>
            <a:pPr marL="635879" lvl="1" indent="-173422">
              <a:buFontTx/>
              <a:buChar char="-"/>
            </a:pPr>
            <a:r>
              <a:rPr lang="en-US" baseline="0" dirty="0"/>
              <a:t>While in 2021 we didn’t see many restrictions in urban water use, only in some agencies in the North Coast and the South Bay</a:t>
            </a:r>
          </a:p>
          <a:p>
            <a:pPr marL="635879" lvl="1" indent="-173422">
              <a:buFontTx/>
              <a:buChar char="-"/>
            </a:pPr>
            <a:r>
              <a:rPr lang="en-US" baseline="0" dirty="0"/>
              <a:t>This is likely to change in 2022, and we are going to see more urban impacts</a:t>
            </a:r>
          </a:p>
          <a:p>
            <a:pPr marL="635879" lvl="1" indent="-1734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66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Tx/>
              <a:buChar char="-"/>
            </a:pPr>
            <a:r>
              <a:rPr lang="en-US" dirty="0"/>
              <a:t>While impacts were most concentrated in the</a:t>
            </a:r>
            <a:r>
              <a:rPr lang="en-US" baseline="0" dirty="0"/>
              <a:t> north during 2021</a:t>
            </a:r>
          </a:p>
          <a:p>
            <a:pPr marL="173422" indent="-173422">
              <a:buFontTx/>
              <a:buChar char="-"/>
            </a:pPr>
            <a:r>
              <a:rPr lang="en-US" baseline="0" dirty="0"/>
              <a:t>The impacts in 2022 are going to be felt statewide</a:t>
            </a:r>
          </a:p>
          <a:p>
            <a:pPr marL="173422" indent="-173422">
              <a:buFontTx/>
              <a:buChar char="-"/>
            </a:pPr>
            <a:endParaRPr lang="en-US" baseline="0" dirty="0"/>
          </a:p>
          <a:p>
            <a:pPr marL="173422" indent="-173422">
              <a:buFontTx/>
              <a:buChar char="-"/>
            </a:pPr>
            <a:r>
              <a:rPr lang="en-US" baseline="0" dirty="0"/>
              <a:t>Elaborate in city:</a:t>
            </a:r>
          </a:p>
          <a:p>
            <a:pPr marL="635879" lvl="1" indent="-173422">
              <a:buFontTx/>
              <a:buChar char="-"/>
            </a:pPr>
            <a:r>
              <a:rPr lang="en-US" baseline="0" dirty="0"/>
              <a:t>While in 2021 we didn’t see many restrictions in urban water use, only in some agencies in the North Coast and the South Bay</a:t>
            </a:r>
          </a:p>
          <a:p>
            <a:pPr marL="635879" lvl="1" indent="-173422">
              <a:buFontTx/>
              <a:buChar char="-"/>
            </a:pPr>
            <a:r>
              <a:rPr lang="en-US" baseline="0" dirty="0"/>
              <a:t>This is likely to change in 2022, and we are going to see more urban impacts</a:t>
            </a:r>
          </a:p>
          <a:p>
            <a:pPr marL="635879" lvl="1" indent="-1734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48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Pixel-y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71061-2EAD-FF40-8A50-0116D665EC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9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5FF6F7-D592-D949-86B1-19A0FE6A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50000"/>
          <a:stretch/>
        </p:blipFill>
        <p:spPr>
          <a:xfrm>
            <a:off x="0" y="12603"/>
            <a:ext cx="4123136" cy="41231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00DCD1-0BF5-BA40-8B3B-A5FC49BF7387}"/>
              </a:ext>
            </a:extLst>
          </p:cNvPr>
          <p:cNvSpPr/>
          <p:nvPr/>
        </p:nvSpPr>
        <p:spPr>
          <a:xfrm>
            <a:off x="-1" y="4516245"/>
            <a:ext cx="9144001" cy="6272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C4FA8B-707A-9448-90CD-94E02B3CC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66" y="4659023"/>
            <a:ext cx="2477046" cy="29242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2369B1-5325-3A42-BA42-5488C6CF9B77}"/>
              </a:ext>
            </a:extLst>
          </p:cNvPr>
          <p:cNvCxnSpPr>
            <a:cxnSpLocks/>
          </p:cNvCxnSpPr>
          <p:nvPr/>
        </p:nvCxnSpPr>
        <p:spPr>
          <a:xfrm>
            <a:off x="705613" y="3443295"/>
            <a:ext cx="430066" cy="0"/>
          </a:xfrm>
          <a:prstGeom prst="line">
            <a:avLst/>
          </a:prstGeom>
          <a:ln w="34925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BA24632-C016-B44B-9688-745156D2A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21" y="993474"/>
            <a:ext cx="3910480" cy="26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9928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Title, Sourc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49" y="1220090"/>
            <a:ext cx="7516283" cy="235158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6C7075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849" y="1546737"/>
            <a:ext cx="7516283" cy="2543617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77903" y="4175020"/>
            <a:ext cx="7516221" cy="296333"/>
          </a:xfrm>
        </p:spPr>
        <p:txBody>
          <a:bodyPr anchor="t" anchorCtr="0"/>
          <a:lstStyle>
            <a:lvl1pPr marL="0" indent="0">
              <a:buFontTx/>
              <a:buNone/>
              <a:defRPr sz="1000">
                <a:solidFill>
                  <a:srgbClr val="1A1918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12114491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371600"/>
            <a:ext cx="3621088" cy="3198019"/>
          </a:xfrm>
        </p:spPr>
        <p:txBody>
          <a:bodyPr/>
          <a:lstStyle>
            <a:lvl1pPr marL="228600" indent="-228600">
              <a:spcBef>
                <a:spcPts val="1200"/>
              </a:spcBef>
              <a:defRPr sz="1600">
                <a:solidFill>
                  <a:srgbClr val="1A1918"/>
                </a:solidFill>
                <a:latin typeface="Proxima Nova" panose="02000506030000020004" pitchFamily="2" charset="0"/>
              </a:defRPr>
            </a:lvl1pPr>
            <a:lvl2pPr marL="594360" indent="-228600">
              <a:spcBef>
                <a:spcPts val="600"/>
              </a:spcBef>
              <a:defRPr sz="1400">
                <a:solidFill>
                  <a:srgbClr val="1A1918"/>
                </a:solidFill>
                <a:latin typeface="Proxima Nova" panose="02000506030000020004" pitchFamily="2" charset="0"/>
              </a:defRPr>
            </a:lvl2pPr>
            <a:lvl3pPr marL="822960" indent="-182880">
              <a:buClr>
                <a:srgbClr val="E95E2A"/>
              </a:buClr>
              <a:buFont typeface="Arial" panose="020B0604020202020204" pitchFamily="34" charset="0"/>
              <a:buChar char="•"/>
              <a:defRPr sz="1400">
                <a:solidFill>
                  <a:srgbClr val="1A1918"/>
                </a:solidFill>
                <a:latin typeface="Proxima Nova" panose="02000506030000020004" pitchFamily="2" charset="0"/>
              </a:defRPr>
            </a:lvl3pPr>
            <a:lvl4pPr marL="1097280" indent="-182563">
              <a:spcBef>
                <a:spcPts val="300"/>
              </a:spcBef>
              <a:defRPr sz="1200">
                <a:solidFill>
                  <a:srgbClr val="1A1918"/>
                </a:solidFill>
                <a:latin typeface="Proxima Nova" panose="02000506030000020004" pitchFamily="2" charset="0"/>
              </a:defRPr>
            </a:lvl4pPr>
            <a:lvl5pPr marL="1371600" indent="-182563">
              <a:tabLst/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742655" y="1371600"/>
            <a:ext cx="3657600" cy="3198019"/>
          </a:xfrm>
        </p:spPr>
        <p:txBody>
          <a:bodyPr/>
          <a:lstStyle>
            <a:lvl1pPr marL="228600" indent="-228600">
              <a:defRPr sz="1600">
                <a:solidFill>
                  <a:srgbClr val="1A1918"/>
                </a:solidFill>
                <a:latin typeface="Proxima Nova" panose="02000506030000020004" pitchFamily="2" charset="0"/>
              </a:defRPr>
            </a:lvl1pPr>
            <a:lvl2pPr marL="594360" indent="-228600">
              <a:spcBef>
                <a:spcPts val="600"/>
              </a:spcBef>
              <a:defRPr sz="1400">
                <a:solidFill>
                  <a:srgbClr val="1A1918"/>
                </a:solidFill>
                <a:latin typeface="Proxima Nova" panose="02000506030000020004" pitchFamily="2" charset="0"/>
              </a:defRPr>
            </a:lvl2pPr>
            <a:lvl3pPr marL="822960" indent="-182880">
              <a:buFont typeface="Arial" panose="020B0604020202020204" pitchFamily="34" charset="0"/>
              <a:buChar char="•"/>
              <a:defRPr sz="1400">
                <a:solidFill>
                  <a:srgbClr val="1A1918"/>
                </a:solidFill>
                <a:latin typeface="Proxima Nova" panose="02000506030000020004" pitchFamily="2" charset="0"/>
              </a:defRPr>
            </a:lvl3pPr>
            <a:lvl4pPr marL="1097280" indent="-182880">
              <a:spcBef>
                <a:spcPts val="300"/>
              </a:spcBef>
              <a:defRPr sz="1200">
                <a:solidFill>
                  <a:srgbClr val="1A1918"/>
                </a:solidFill>
                <a:latin typeface="Proxima Nova" panose="02000506030000020004" pitchFamily="2" charset="0"/>
              </a:defRPr>
            </a:lvl4pPr>
            <a:lvl5pPr marL="1371600" indent="-182880">
              <a:spcBef>
                <a:spcPts val="288"/>
              </a:spcBef>
              <a:defRPr sz="1200">
                <a:solidFill>
                  <a:srgbClr val="1A1918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5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371600"/>
            <a:ext cx="3141304" cy="3198019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Font typeface="Wingdings" panose="05000000000000000000" pitchFamily="2" charset="2"/>
              <a:buChar char="§"/>
              <a:defRPr sz="1600"/>
            </a:lvl1pPr>
            <a:lvl2pPr marL="594360" indent="-228600">
              <a:buFont typeface="Arial" panose="020B0604020202020204" pitchFamily="34" charset="0"/>
              <a:buChar char="–"/>
              <a:defRPr sz="1400"/>
            </a:lvl2pPr>
            <a:lvl3pPr marL="822960" indent="-182880">
              <a:buFont typeface="Arial" panose="020B0604020202020204" pitchFamily="34" charset="0"/>
              <a:buChar char="•"/>
              <a:defRPr sz="1400"/>
            </a:lvl3pPr>
            <a:lvl4pPr marL="1097280" indent="-182880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4pPr>
            <a:lvl5pPr marL="1371600" indent="-182880">
              <a:buFont typeface="Arial" panose="020B0604020202020204" pitchFamily="34" charset="0"/>
              <a:buChar char="–"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 hasCustomPrompt="1"/>
          </p:nvPr>
        </p:nvSpPr>
        <p:spPr>
          <a:xfrm>
            <a:off x="3945932" y="1710653"/>
            <a:ext cx="4740868" cy="2858966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 dirty="0"/>
              <a:t>Place Chart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46526" y="1371601"/>
            <a:ext cx="4740275" cy="251222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solidFill>
                  <a:srgbClr val="6C707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Chart Title here</a:t>
            </a:r>
          </a:p>
        </p:txBody>
      </p:sp>
    </p:spTree>
    <p:extLst>
      <p:ext uri="{BB962C8B-B14F-4D97-AF65-F5344CB8AC3E}">
        <p14:creationId xmlns:p14="http://schemas.microsoft.com/office/powerpoint/2010/main" val="326110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2914" y="688317"/>
            <a:ext cx="7895286" cy="1135629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2914" y="1888626"/>
            <a:ext cx="7895286" cy="48020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4" y="3071519"/>
            <a:ext cx="4532225" cy="501027"/>
          </a:xfrm>
        </p:spPr>
        <p:txBody>
          <a:bodyPr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Author(s)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3564" y="3812693"/>
            <a:ext cx="4532225" cy="71682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Supported with funding from the XX foundation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63564" y="3701323"/>
            <a:ext cx="4532225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557839" y="2459254"/>
            <a:ext cx="2139325" cy="21463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73865" y="4578439"/>
            <a:ext cx="3721994" cy="502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4690872"/>
            <a:ext cx="2520701" cy="2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92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199" y="4778807"/>
            <a:ext cx="2213377" cy="102457"/>
          </a:xfrm>
          <a:prstGeom prst="rect">
            <a:avLst/>
          </a:prstGeo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Figure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199" y="4778807"/>
            <a:ext cx="2213377" cy="102457"/>
          </a:xfrm>
          <a:prstGeom prst="rect">
            <a:avLst/>
          </a:prstGeo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904" y="1321868"/>
            <a:ext cx="7512388" cy="3192894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7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Figure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199" y="4778807"/>
            <a:ext cx="2213377" cy="102457"/>
          </a:xfrm>
          <a:prstGeom prst="rect">
            <a:avLst/>
          </a:prstGeo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1337669"/>
            <a:ext cx="7512442" cy="235158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850" y="1664316"/>
            <a:ext cx="7512442" cy="2850446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1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our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Figure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199" y="4778807"/>
            <a:ext cx="2213377" cy="102457"/>
          </a:xfrm>
          <a:prstGeom prst="rect">
            <a:avLst/>
          </a:prstGeo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77904" y="4292599"/>
            <a:ext cx="7499296" cy="296333"/>
          </a:xfrm>
        </p:spPr>
        <p:txBody>
          <a:bodyPr anchor="t" anchorCtr="0"/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904" y="1321868"/>
            <a:ext cx="7499296" cy="2911465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37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, Sour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Figure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199" y="4778807"/>
            <a:ext cx="2213377" cy="102457"/>
          </a:xfrm>
          <a:prstGeom prst="rect">
            <a:avLst/>
          </a:prstGeo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1337669"/>
            <a:ext cx="7499350" cy="235158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850" y="1664316"/>
            <a:ext cx="7499350" cy="2543617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77903" y="4292599"/>
            <a:ext cx="7499289" cy="296333"/>
          </a:xfrm>
        </p:spPr>
        <p:txBody>
          <a:bodyPr anchor="t" anchorCtr="0"/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9950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199" y="4778807"/>
            <a:ext cx="2213377" cy="102457"/>
          </a:xfrm>
          <a:prstGeom prst="rect">
            <a:avLst/>
          </a:prstGeo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371600"/>
            <a:ext cx="3621088" cy="3198019"/>
          </a:xfrm>
        </p:spPr>
        <p:txBody>
          <a:bodyPr/>
          <a:lstStyle>
            <a:lvl1pPr marL="228600" indent="-228600">
              <a:buClr>
                <a:schemeClr val="tx2"/>
              </a:buClr>
              <a:defRPr sz="1600"/>
            </a:lvl1pPr>
            <a:lvl2pPr marL="594360" indent="-228600">
              <a:buClr>
                <a:schemeClr val="tx2"/>
              </a:buClr>
              <a:defRPr sz="1400"/>
            </a:lvl2pPr>
            <a:lvl3pPr marL="822960">
              <a:buClr>
                <a:schemeClr val="tx2"/>
              </a:buClr>
              <a:defRPr sz="1400"/>
            </a:lvl3pPr>
            <a:lvl4pPr marL="1097280">
              <a:spcBef>
                <a:spcPts val="300"/>
              </a:spcBef>
              <a:buClr>
                <a:schemeClr val="tx2"/>
              </a:buClr>
              <a:defRPr sz="1200"/>
            </a:lvl4pPr>
            <a:lvl5pPr marL="1371600">
              <a:spcBef>
                <a:spcPts val="288"/>
              </a:spcBef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742656" y="1371600"/>
            <a:ext cx="3621088" cy="3198019"/>
          </a:xfrm>
        </p:spPr>
        <p:txBody>
          <a:bodyPr/>
          <a:lstStyle>
            <a:lvl1pPr marL="228600" indent="-228600">
              <a:buClr>
                <a:schemeClr val="tx2"/>
              </a:buClr>
              <a:defRPr sz="1600"/>
            </a:lvl1pPr>
            <a:lvl2pPr marL="594360" indent="-228600">
              <a:buClr>
                <a:schemeClr val="tx2"/>
              </a:buClr>
              <a:defRPr sz="1400"/>
            </a:lvl2pPr>
            <a:lvl3pPr marL="822960">
              <a:buClr>
                <a:schemeClr val="tx2"/>
              </a:buClr>
              <a:defRPr sz="1400"/>
            </a:lvl3pPr>
            <a:lvl4pPr marL="1097280">
              <a:spcBef>
                <a:spcPts val="300"/>
              </a:spcBef>
              <a:buClr>
                <a:schemeClr val="tx2"/>
              </a:buClr>
              <a:defRPr sz="1200"/>
            </a:lvl4pPr>
            <a:lvl5pPr marL="1371600">
              <a:spcBef>
                <a:spcPts val="288"/>
              </a:spcBef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2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pt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5631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199" y="4778807"/>
            <a:ext cx="2213377" cy="102457"/>
          </a:xfrm>
          <a:prstGeom prst="rect">
            <a:avLst/>
          </a:prstGeo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577850" y="1371600"/>
            <a:ext cx="3141304" cy="319801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 hasCustomPrompt="1"/>
          </p:nvPr>
        </p:nvSpPr>
        <p:spPr>
          <a:xfrm>
            <a:off x="3945932" y="1710653"/>
            <a:ext cx="4740868" cy="2858966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 dirty="0"/>
              <a:t>Place Chart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46526" y="1371601"/>
            <a:ext cx="4740275" cy="251222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Chart Title here</a:t>
            </a:r>
          </a:p>
        </p:txBody>
      </p:sp>
    </p:spTree>
    <p:extLst>
      <p:ext uri="{BB962C8B-B14F-4D97-AF65-F5344CB8AC3E}">
        <p14:creationId xmlns:p14="http://schemas.microsoft.com/office/powerpoint/2010/main" val="3416987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7276" y="3227929"/>
            <a:ext cx="4664075" cy="205978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Supported with funding from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577275" y="1375325"/>
            <a:ext cx="7412038" cy="155513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3600" b="1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Event Title </a:t>
            </a:r>
            <a:br>
              <a:rPr lang="en-US" dirty="0"/>
            </a:br>
            <a:r>
              <a:rPr lang="en-US" dirty="0"/>
              <a:t>&amp; Event Description</a:t>
            </a:r>
          </a:p>
        </p:txBody>
      </p:sp>
    </p:spTree>
    <p:extLst>
      <p:ext uri="{BB962C8B-B14F-4D97-AF65-F5344CB8AC3E}">
        <p14:creationId xmlns:p14="http://schemas.microsoft.com/office/powerpoint/2010/main" val="1976414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798129"/>
            <a:ext cx="5690540" cy="1159493"/>
          </a:xfrm>
        </p:spPr>
        <p:txBody>
          <a:bodyPr anchor="t"/>
          <a:lstStyle>
            <a:lvl1pPr algn="l">
              <a:defRPr sz="3200" b="1" cap="none" baseline="0">
                <a:solidFill>
                  <a:srgbClr val="5A5A59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199" y="4757543"/>
            <a:ext cx="2213377" cy="102457"/>
          </a:xfrm>
          <a:prstGeom prst="rect">
            <a:avLst/>
          </a:prstGeom>
        </p:spPr>
        <p:txBody>
          <a:bodyPr/>
          <a:lstStyle/>
          <a:p>
            <a:fld id="{7E859742-078B-AD40-B533-C3F0D0FE0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2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e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solidFill>
                  <a:schemeClr val="tx1">
                    <a:lumMod val="5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250978"/>
            <a:ext cx="7512442" cy="3318378"/>
          </a:xfrm>
        </p:spPr>
        <p:txBody>
          <a:bodyPr/>
          <a:lstStyle>
            <a:lvl1pPr marL="320040" indent="-320040">
              <a:spcBef>
                <a:spcPts val="12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1pPr>
            <a:lvl2pPr marL="777240" indent="-274320">
              <a:spcBef>
                <a:spcPts val="6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2pPr>
            <a:lvl3pPr marL="1097280" indent="-18288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3pPr>
            <a:lvl4pPr marL="1371600" indent="-182880">
              <a:spcBef>
                <a:spcPts val="4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4pPr>
            <a:lvl5pPr marL="1645920" indent="-182880">
              <a:spcBef>
                <a:spcPts val="3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113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ed Text_bur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solidFill>
                  <a:schemeClr val="tx1">
                    <a:lumMod val="5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7850" y="1250978"/>
            <a:ext cx="7512442" cy="3318378"/>
          </a:xfrm>
        </p:spPr>
        <p:txBody>
          <a:bodyPr/>
          <a:lstStyle>
            <a:lvl1pPr marL="320040" indent="-320040">
              <a:spcBef>
                <a:spcPts val="12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1pPr>
            <a:lvl2pPr marL="777240" indent="-274320">
              <a:spcBef>
                <a:spcPts val="6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2pPr>
            <a:lvl3pPr marL="1097280" indent="-18288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3pPr>
            <a:lvl4pPr marL="1371600" indent="-182880">
              <a:spcBef>
                <a:spcPts val="4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4pPr>
            <a:lvl5pPr marL="1645920" indent="-182880">
              <a:spcBef>
                <a:spcPts val="300"/>
              </a:spcBef>
              <a:defRPr>
                <a:solidFill>
                  <a:srgbClr val="1A1918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2FD90-D08E-B040-B10E-7A674B9C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4951420" y="574144"/>
            <a:ext cx="6734944" cy="67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63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ulleted Text_bur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904" y="1325385"/>
            <a:ext cx="5263220" cy="913317"/>
          </a:xfrm>
        </p:spPr>
        <p:txBody>
          <a:bodyPr/>
          <a:lstStyle>
            <a:lvl1pPr>
              <a:lnSpc>
                <a:spcPct val="90000"/>
              </a:lnSpc>
              <a:defRPr baseline="0">
                <a:solidFill>
                  <a:schemeClr val="tx1">
                    <a:lumMod val="5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Part divider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2FD90-D08E-B040-B10E-7A674B9C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4951420" y="574144"/>
            <a:ext cx="6734944" cy="67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6732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242716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Figure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850" y="1250978"/>
            <a:ext cx="7512442" cy="3263784"/>
          </a:xfrm>
        </p:spPr>
        <p:txBody>
          <a:bodyPr/>
          <a:lstStyle>
            <a:lvl1pPr marL="0" indent="0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2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77958" y="1577625"/>
            <a:ext cx="7512442" cy="2850446"/>
          </a:xfrm>
        </p:spPr>
        <p:txBody>
          <a:bodyPr/>
          <a:lstStyle>
            <a:lvl1pPr marL="0" indent="0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7904" y="1250978"/>
            <a:ext cx="7512442" cy="235158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6C7075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21565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Sourc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Figure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77903" y="4180362"/>
            <a:ext cx="7482363" cy="296333"/>
          </a:xfrm>
        </p:spPr>
        <p:txBody>
          <a:bodyPr anchor="t" anchorCtr="0"/>
          <a:lstStyle>
            <a:lvl1pPr marL="0" indent="0">
              <a:buFontTx/>
              <a:buNone/>
              <a:defRPr sz="1000">
                <a:solidFill>
                  <a:srgbClr val="1A1918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577903" y="1209631"/>
            <a:ext cx="7482363" cy="2911465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5098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904" y="466165"/>
            <a:ext cx="8108896" cy="73377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903" y="1250978"/>
            <a:ext cx="7517225" cy="33747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4800600"/>
            <a:ext cx="9144001" cy="342901"/>
          </a:xfrm>
          <a:prstGeom prst="rect">
            <a:avLst/>
          </a:prstGeom>
          <a:solidFill>
            <a:srgbClr val="DED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35" y="4875107"/>
            <a:ext cx="685422" cy="183498"/>
          </a:xfrm>
          <a:prstGeom prst="rect">
            <a:avLst/>
          </a:prstGeom>
        </p:spPr>
      </p:pic>
      <p:sp>
        <p:nvSpPr>
          <p:cNvPr id="11" name="Slide Number Placeholder 2"/>
          <p:cNvSpPr txBox="1">
            <a:spLocks/>
          </p:cNvSpPr>
          <p:nvPr/>
        </p:nvSpPr>
        <p:spPr>
          <a:xfrm>
            <a:off x="6553199" y="4800600"/>
            <a:ext cx="2133600" cy="3429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859742-078B-AD40-B533-C3F0D0FE0FA0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5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>
              <a:lumMod val="50000"/>
            </a:schemeClr>
          </a:solidFill>
          <a:latin typeface="Proxima Nova" panose="02000506030000020004" pitchFamily="2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Wingdings" charset="2"/>
        <a:buChar char="§"/>
        <a:defRPr sz="2000" kern="1200" baseline="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100000"/>
        <a:buFont typeface="Lucida Grande"/>
        <a:buChar char="–"/>
        <a:defRPr sz="18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100000"/>
        <a:buFont typeface="Lucida Grande"/>
        <a:buChar char="–"/>
        <a:defRPr sz="16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Clr>
          <a:schemeClr val="accent5"/>
        </a:buClr>
        <a:buSzPct val="100000"/>
        <a:buFont typeface="Lucida Grande"/>
        <a:buChar char="–"/>
        <a:defRPr sz="14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Clr>
          <a:schemeClr val="accent5"/>
        </a:buClr>
        <a:buSzPct val="100000"/>
        <a:buFont typeface="Lucida Grande"/>
        <a:buChar char="–"/>
        <a:defRPr sz="1200" kern="1200">
          <a:solidFill>
            <a:srgbClr val="1A1918"/>
          </a:solidFill>
          <a:latin typeface="Proxima Nova" panose="02000506030000020004" pitchFamily="2" charset="0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hanak@ppic.org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ic.org/publication/water-partnerships-between-cities-and-farms-in-southern-california-and-the-san-joaquin-valley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pic.org/blog/are-californias-cities-conserving-enough-wate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44C034B-8486-6D46-A1C5-81F49D263994}"/>
              </a:ext>
            </a:extLst>
          </p:cNvPr>
          <p:cNvSpPr txBox="1">
            <a:spLocks/>
          </p:cNvSpPr>
          <p:nvPr/>
        </p:nvSpPr>
        <p:spPr>
          <a:xfrm>
            <a:off x="712757" y="993474"/>
            <a:ext cx="3654529" cy="132545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>
                    <a:lumMod val="50000"/>
                  </a:schemeClr>
                </a:solidFill>
                <a:latin typeface="Utopia Std Display" panose="02040503060506020204" pitchFamily="18" charset="77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1918">
                    <a:lumMod val="50000"/>
                  </a:srgbClr>
                </a:solidFill>
                <a:effectLst/>
                <a:uLnTx/>
                <a:uFillTx/>
                <a:latin typeface="Proxima Nova Lt" panose="02000506030000020004" pitchFamily="2" charset="77"/>
                <a:ea typeface="+mj-ea"/>
                <a:cs typeface="Arial"/>
              </a:rPr>
              <a:t>Water &amp; Housing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A1918">
                    <a:lumMod val="50000"/>
                  </a:srgbClr>
                </a:solidFill>
                <a:effectLst/>
                <a:uLnTx/>
                <a:uFillTx/>
                <a:latin typeface="Proxima Nova Lt" panose="02000506030000020004" pitchFamily="2" charset="77"/>
                <a:ea typeface="+mj-ea"/>
                <a:cs typeface="Arial"/>
              </a:rPr>
              <a:t> in Southern California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A1918">
                  <a:lumMod val="50000"/>
                </a:srgbClr>
              </a:solidFill>
              <a:effectLst/>
              <a:uLnTx/>
              <a:uFillTx/>
              <a:latin typeface="Proxima Nova Lt" panose="02000506030000020004" pitchFamily="2" charset="77"/>
              <a:ea typeface="+mj-ea"/>
              <a:cs typeface="Arial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3442E74-DCDC-0C4B-BAE7-D929AC8E2014}"/>
              </a:ext>
            </a:extLst>
          </p:cNvPr>
          <p:cNvSpPr txBox="1">
            <a:spLocks/>
          </p:cNvSpPr>
          <p:nvPr/>
        </p:nvSpPr>
        <p:spPr>
          <a:xfrm>
            <a:off x="712757" y="3604021"/>
            <a:ext cx="3654529" cy="5025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95E2A"/>
              </a:buClr>
              <a:buSzPct val="90000"/>
              <a:buFont typeface="Wingdings" charset="2"/>
              <a:buNone/>
              <a:defRPr sz="1800" kern="1200" baseline="0">
                <a:solidFill>
                  <a:srgbClr val="E95E2A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95E2A"/>
              </a:buClr>
              <a:buSzPct val="90000"/>
              <a:buFont typeface="Wingdings" charset="2"/>
              <a:buNone/>
              <a:tabLst/>
              <a:defRPr/>
            </a:pPr>
            <a:r>
              <a:rPr lang="en-US" dirty="0">
                <a:solidFill>
                  <a:srgbClr val="44AFD0"/>
                </a:solidFill>
                <a:latin typeface="Proxima Nova Medium" panose="02000506030000020004" pitchFamily="2" charset="0"/>
              </a:rPr>
              <a:t>Ellen Hanak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95E2A"/>
              </a:buClr>
              <a:buSzPct val="90000"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AFD0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Arial"/>
              </a:rPr>
              <a:t>PPIC Water Policy Center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6C31AB-FC3F-BE4B-8AB1-51EE3245FEC4}"/>
              </a:ext>
            </a:extLst>
          </p:cNvPr>
          <p:cNvSpPr txBox="1">
            <a:spLocks/>
          </p:cNvSpPr>
          <p:nvPr/>
        </p:nvSpPr>
        <p:spPr>
          <a:xfrm>
            <a:off x="712757" y="2915662"/>
            <a:ext cx="3654529" cy="342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95E2A"/>
              </a:buClr>
              <a:buSzPct val="90000"/>
              <a:buFontTx/>
              <a:buNone/>
              <a:defRPr sz="1400" kern="1200" baseline="0">
                <a:solidFill>
                  <a:srgbClr val="E95E2A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8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6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4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E95E2A"/>
              </a:buClr>
              <a:buSzPct val="100000"/>
              <a:buFont typeface="Lucida Grande"/>
              <a:buChar char="–"/>
              <a:defRPr sz="1200" kern="1200">
                <a:solidFill>
                  <a:srgbClr val="1A1918"/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95E2A"/>
              </a:buClr>
              <a:buSzPct val="90000"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A1918">
                  <a:lumMod val="50000"/>
                </a:srgbClr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95E2A"/>
              </a:buClr>
              <a:buSzPct val="90000"/>
              <a:buFontTx/>
              <a:buNone/>
              <a:tabLst/>
              <a:defRPr/>
            </a:pPr>
            <a:r>
              <a:rPr lang="en-US" sz="1200" b="1" dirty="0">
                <a:solidFill>
                  <a:srgbClr val="1A1918">
                    <a:lumMod val="50000"/>
                  </a:srgbClr>
                </a:solidFill>
                <a:latin typeface="Proxima Nova Lt" panose="02000506030000020004" pitchFamily="2" charset="77"/>
              </a:rPr>
              <a:t>October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A1918">
                    <a:lumMod val="50000"/>
                  </a:srgbClr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Arial"/>
              </a:rPr>
              <a:t> 6, 2022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" b="11070"/>
          <a:stretch/>
        </p:blipFill>
        <p:spPr>
          <a:xfrm>
            <a:off x="4513278" y="940387"/>
            <a:ext cx="3993160" cy="27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4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Conservation, large </a:t>
            </a:r>
            <a:r>
              <a:rPr lang="en-US" dirty="0" err="1"/>
              <a:t>stormwater</a:t>
            </a:r>
            <a:r>
              <a:rPr lang="en-US" dirty="0"/>
              <a:t> projects, recycling most cost-effective sources of “new” water (along with trading)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87" y="1250950"/>
            <a:ext cx="4962175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8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all mean for more housing?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Region has strong supply portfolio, and is on a good trajectory</a:t>
            </a:r>
          </a:p>
          <a:p>
            <a:r>
              <a:rPr lang="en-US" dirty="0"/>
              <a:t>Water portfolio diversification should continue to be a priority to build resilience to changing climate</a:t>
            </a:r>
          </a:p>
          <a:p>
            <a:r>
              <a:rPr lang="en-US" dirty="0"/>
              <a:t>There’s still potential for water savings in many communities as part of this strategy, along with supply diversification</a:t>
            </a:r>
          </a:p>
          <a:p>
            <a:r>
              <a:rPr lang="en-US" dirty="0"/>
              <a:t>New homes tend to use less water, reducing demand pressures</a:t>
            </a:r>
          </a:p>
          <a:p>
            <a:r>
              <a:rPr lang="en-US" dirty="0"/>
              <a:t>Connecting water and land use planning offers opportunities to push the envelope on water innovations</a:t>
            </a:r>
          </a:p>
        </p:txBody>
      </p:sp>
    </p:spTree>
    <p:extLst>
      <p:ext uri="{BB962C8B-B14F-4D97-AF65-F5344CB8AC3E}">
        <p14:creationId xmlns:p14="http://schemas.microsoft.com/office/powerpoint/2010/main" val="963656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FBDF-DD25-45E9-5E9B-C83DCAF1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04" y="466165"/>
            <a:ext cx="8108896" cy="733770"/>
          </a:xfrm>
        </p:spPr>
        <p:txBody>
          <a:bodyPr anchor="t">
            <a:normAutofit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27" y="247978"/>
            <a:ext cx="6165909" cy="41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5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these slides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pc="-31" dirty="0"/>
              <a:t>These slides were created to accompany a presentation. </a:t>
            </a:r>
            <a:r>
              <a:rPr lang="en-US" dirty="0"/>
              <a:t>They do not include full documentation of sources, data samples, methods, and interpretations. To avoid misinterpretations, please contact: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80000"/>
              </a:lnSpc>
              <a:buNone/>
            </a:pPr>
            <a:r>
              <a:rPr lang="en-US" dirty="0"/>
              <a:t>Ellen Hanak (</a:t>
            </a:r>
            <a:r>
              <a:rPr lang="en-US" dirty="0">
                <a:hlinkClick r:id="rId2"/>
              </a:rPr>
              <a:t>hanak@ppic.org</a:t>
            </a:r>
            <a:r>
              <a:rPr lang="en-US" dirty="0"/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 you for your interest in this 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4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Cal region is home to half of all Californians. Inland areas are growing faster, but most still live near coast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9" b="32331"/>
          <a:stretch/>
        </p:blipFill>
        <p:spPr>
          <a:xfrm>
            <a:off x="1432873" y="1324054"/>
            <a:ext cx="6061436" cy="3078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925" y="4501777"/>
            <a:ext cx="7809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Escriva-Bou et al. </a:t>
            </a:r>
            <a:r>
              <a:rPr lang="en-US" sz="1200" dirty="0">
                <a:hlinkClick r:id="rId3"/>
              </a:rPr>
              <a:t>Water Partnerships Between Cities and Farms in So Cal and the SJ Valley</a:t>
            </a:r>
            <a:r>
              <a:rPr lang="en-US" sz="1200" dirty="0"/>
              <a:t> (PPIC 2020)</a:t>
            </a:r>
          </a:p>
        </p:txBody>
      </p:sp>
    </p:spTree>
    <p:extLst>
      <p:ext uri="{BB962C8B-B14F-4D97-AF65-F5344CB8AC3E}">
        <p14:creationId xmlns:p14="http://schemas.microsoft.com/office/powerpoint/2010/main" val="27602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Southern California has a diverse supply portfolio, with local and imported sources—including water purchases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283290" y="1250950"/>
            <a:ext cx="6101170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2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the early 1990s, region has invested massively in expanding water storage capacity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218549" y="1437576"/>
            <a:ext cx="6230652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9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demand (and demand projections) have been falling over time thanks to declining per capita 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515292" y="1250950"/>
            <a:ext cx="5637165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2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Cal benefits from an interconnected water grid, but some areas are not as well tied in (yet)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0"/>
          <a:stretch/>
        </p:blipFill>
        <p:spPr>
          <a:xfrm>
            <a:off x="1036948" y="1527142"/>
            <a:ext cx="6909848" cy="29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use fell considerably during last drought, and savings persisted going into this one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4" y="1250950"/>
            <a:ext cx="5457821" cy="3317875"/>
          </a:xfrm>
        </p:spPr>
      </p:pic>
      <p:sp>
        <p:nvSpPr>
          <p:cNvPr id="4" name="TextBox 3"/>
          <p:cNvSpPr txBox="1"/>
          <p:nvPr/>
        </p:nvSpPr>
        <p:spPr>
          <a:xfrm>
            <a:off x="395925" y="4501777"/>
            <a:ext cx="6472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Escriva-Bou et al. </a:t>
            </a:r>
            <a:r>
              <a:rPr lang="en-US" sz="1200" dirty="0">
                <a:hlinkClick r:id="rId4"/>
              </a:rPr>
              <a:t>Are California’s Cities Conserving Enough Water? </a:t>
            </a:r>
            <a:r>
              <a:rPr lang="en-US" sz="1200" dirty="0"/>
              <a:t>(PPIC blog, 2021)</a:t>
            </a:r>
          </a:p>
        </p:txBody>
      </p:sp>
    </p:spTree>
    <p:extLst>
      <p:ext uri="{BB962C8B-B14F-4D97-AF65-F5344CB8AC3E}">
        <p14:creationId xmlns:p14="http://schemas.microsoft.com/office/powerpoint/2010/main" val="248234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time, cities in most regions (incl. So Cal) have not achieved level of conservation Governor is requesting …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31" y="1250950"/>
            <a:ext cx="5455088" cy="3317875"/>
          </a:xfrm>
        </p:spPr>
      </p:pic>
    </p:spTree>
    <p:extLst>
      <p:ext uri="{BB962C8B-B14F-4D97-AF65-F5344CB8AC3E}">
        <p14:creationId xmlns:p14="http://schemas.microsoft.com/office/powerpoint/2010/main" val="159889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So Cal communities really picked up the pace this summer in response to local agency policies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4" y="1250950"/>
            <a:ext cx="5457821" cy="3317875"/>
          </a:xfrm>
        </p:spPr>
      </p:pic>
    </p:spTree>
    <p:extLst>
      <p:ext uri="{BB962C8B-B14F-4D97-AF65-F5344CB8AC3E}">
        <p14:creationId xmlns:p14="http://schemas.microsoft.com/office/powerpoint/2010/main" val="457321048"/>
      </p:ext>
    </p:extLst>
  </p:cSld>
  <p:clrMapOvr>
    <a:masterClrMapping/>
  </p:clrMapOvr>
</p:sld>
</file>

<file path=ppt/theme/theme1.xml><?xml version="1.0" encoding="utf-8"?>
<a:theme xmlns:a="http://schemas.openxmlformats.org/drawingml/2006/main" name="PPIC_Presentation_Widescreen">
  <a:themeElements>
    <a:clrScheme name="PPIC redesign">
      <a:dk1>
        <a:srgbClr val="1A1918"/>
      </a:dk1>
      <a:lt1>
        <a:srgbClr val="CFCFCF"/>
      </a:lt1>
      <a:dk2>
        <a:srgbClr val="832522"/>
      </a:dk2>
      <a:lt2>
        <a:srgbClr val="CA4F1A"/>
      </a:lt2>
      <a:accent1>
        <a:srgbClr val="196348"/>
      </a:accent1>
      <a:accent2>
        <a:srgbClr val="02BDA7"/>
      </a:accent2>
      <a:accent3>
        <a:srgbClr val="293B54"/>
      </a:accent3>
      <a:accent4>
        <a:srgbClr val="693692"/>
      </a:accent4>
      <a:accent5>
        <a:srgbClr val="44AFD0"/>
      </a:accent5>
      <a:accent6>
        <a:srgbClr val="CCCB74"/>
      </a:accent6>
      <a:hlink>
        <a:srgbClr val="0000FF"/>
      </a:hlink>
      <a:folHlink>
        <a:srgbClr val="808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IC_WPC_pptTmplt_redesign" id="{A81B7CAB-7FB4-4A85-B419-FC321BFF1B35}" vid="{593B30AA-6985-48F5-895D-2DD5508253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PPIC_WPC_Presentation_Widescreen</Template>
  <TotalTime>5970</TotalTime>
  <Words>601</Words>
  <Application>Microsoft Office PowerPoint</Application>
  <PresentationFormat>On-screen Show (16:9)</PresentationFormat>
  <Paragraphs>51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Lucida Grande</vt:lpstr>
      <vt:lpstr>Proxima Nova</vt:lpstr>
      <vt:lpstr>Proxima Nova Lt</vt:lpstr>
      <vt:lpstr>Proxima Nova Medium</vt:lpstr>
      <vt:lpstr>Wingdings</vt:lpstr>
      <vt:lpstr>PPIC_Presentation_Widescreen</vt:lpstr>
      <vt:lpstr>PowerPoint Presentation</vt:lpstr>
      <vt:lpstr>So Cal region is home to half of all Californians. Inland areas are growing faster, but most still live near coast</vt:lpstr>
      <vt:lpstr>Southern California has a diverse supply portfolio, with local and imported sources—including water purchases</vt:lpstr>
      <vt:lpstr>Since the early 1990s, region has invested massively in expanding water storage capacity</vt:lpstr>
      <vt:lpstr>Regional demand (and demand projections) have been falling over time thanks to declining per capita use</vt:lpstr>
      <vt:lpstr>So Cal benefits from an interconnected water grid, but some areas are not as well tied in (yet)</vt:lpstr>
      <vt:lpstr>Water use fell considerably during last drought, and savings persisted going into this one</vt:lpstr>
      <vt:lpstr>This time, cities in most regions (incl. So Cal) have not achieved level of conservation Governor is requesting …</vt:lpstr>
      <vt:lpstr>…but So Cal communities really picked up the pace this summer in response to local agency policies</vt:lpstr>
      <vt:lpstr>Conservation, large stormwater projects, recycling most cost-effective sources of “new” water (along with trading)</vt:lpstr>
      <vt:lpstr>What does this all mean for more housing?</vt:lpstr>
      <vt:lpstr>Thanks!</vt:lpstr>
      <vt:lpstr>About these slides</vt:lpstr>
    </vt:vector>
  </TitlesOfParts>
  <Company>PPIC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PPIC Water Policy Center</dc:title>
  <dc:creator>Caitrin Phillips Chappelle</dc:creator>
  <cp:lastModifiedBy>Maggie Aguilar</cp:lastModifiedBy>
  <cp:revision>206</cp:revision>
  <cp:lastPrinted>2022-09-08T23:41:16Z</cp:lastPrinted>
  <dcterms:created xsi:type="dcterms:W3CDTF">2020-09-17T21:32:22Z</dcterms:created>
  <dcterms:modified xsi:type="dcterms:W3CDTF">2022-10-06T22:13:16Z</dcterms:modified>
</cp:coreProperties>
</file>